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Thin"/>
      <p:regular r:id="rId42"/>
      <p:bold r:id="rId43"/>
      <p:italic r:id="rId44"/>
      <p:boldItalic r:id="rId45"/>
    </p:embeddedFont>
    <p:embeddedFont>
      <p:font typeface="Roboto Medium"/>
      <p:regular r:id="rId46"/>
      <p:bold r:id="rId47"/>
      <p:italic r:id="rId48"/>
      <p:boldItalic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Roboto Mono Light"/>
      <p:regular r:id="rId54"/>
      <p:bold r:id="rId55"/>
      <p:italic r:id="rId56"/>
      <p:boldItalic r:id="rId57"/>
    </p:embeddedFont>
    <p:embeddedFont>
      <p:font typeface="Roboto Light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Thin-regular.fntdata"/><Relationship Id="rId41" Type="http://schemas.openxmlformats.org/officeDocument/2006/relationships/slide" Target="slides/slide36.xml"/><Relationship Id="rId44" Type="http://schemas.openxmlformats.org/officeDocument/2006/relationships/font" Target="fonts/RobotoThin-italic.fntdata"/><Relationship Id="rId43" Type="http://schemas.openxmlformats.org/officeDocument/2006/relationships/font" Target="fonts/RobotoThin-bold.fntdata"/><Relationship Id="rId46" Type="http://schemas.openxmlformats.org/officeDocument/2006/relationships/font" Target="fonts/RobotoMedium-regular.fntdata"/><Relationship Id="rId45" Type="http://schemas.openxmlformats.org/officeDocument/2006/relationships/font" Target="fonts/RobotoTh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italic.fntdata"/><Relationship Id="rId47" Type="http://schemas.openxmlformats.org/officeDocument/2006/relationships/font" Target="fonts/RobotoMedium-bold.fntdata"/><Relationship Id="rId49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regular.fntdata"/><Relationship Id="rId61" Type="http://schemas.openxmlformats.org/officeDocument/2006/relationships/font" Target="fonts/Robot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Light-bold.fntdata"/><Relationship Id="rId10" Type="http://schemas.openxmlformats.org/officeDocument/2006/relationships/slide" Target="slides/slide5.xml"/><Relationship Id="rId54" Type="http://schemas.openxmlformats.org/officeDocument/2006/relationships/font" Target="fonts/RobotoMonoLight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Light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Light-italic.fntdata"/><Relationship Id="rId15" Type="http://schemas.openxmlformats.org/officeDocument/2006/relationships/slide" Target="slides/slide10.xml"/><Relationship Id="rId59" Type="http://schemas.openxmlformats.org/officeDocument/2006/relationships/font" Target="fonts/Roboto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6c3c4dd9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6c3c4dd9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8df1251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8df1251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61d26dfb6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61d26dfb6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b63e4eb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b63e4eb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58df1251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58df1251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1d26dfb6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1d26dfb6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df1251c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df1251c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8df1251c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8df1251c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1d26dfb6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1d26dfb6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61d26dfb6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61d26dfb6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61d26dfb6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61d26dfb6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6407189f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6407189f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6407189f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6407189f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6407189f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6407189f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61d26dfb6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61d26dfb6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61d26dfb6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61d26dfb6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1d26dfb6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61d26dfb6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1d26dfb6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1d26dfb6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58df1251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58df1251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8df1251c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8df1251c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6c3c4dd9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6c3c4dd9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61d26dfb6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61d26dfb6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b63e4eb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b63e4eb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8df1251c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8df1251c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8df1251c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8df1251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8df1251c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8df1251c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8df1251c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8df1251c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8df1251c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8df1251c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1d26dfb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61d26dfb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61d26dfb6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61d26dfb6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1d26dfb6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1d26dfb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61d26dfb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61d26dfb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1d26dfb6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1d26dfb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61d26dfb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61d26dfb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56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Relationship Id="rId4" Type="http://schemas.openxmlformats.org/officeDocument/2006/relationships/image" Target="../media/image59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73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76.png"/><Relationship Id="rId4" Type="http://schemas.openxmlformats.org/officeDocument/2006/relationships/image" Target="../media/image81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100.png"/><Relationship Id="rId8" Type="http://schemas.openxmlformats.org/officeDocument/2006/relationships/image" Target="../media/image7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91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5" Type="http://schemas.openxmlformats.org/officeDocument/2006/relationships/image" Target="../media/image93.png"/><Relationship Id="rId6" Type="http://schemas.openxmlformats.org/officeDocument/2006/relationships/image" Target="../media/image97.png"/><Relationship Id="rId7" Type="http://schemas.openxmlformats.org/officeDocument/2006/relationships/image" Target="../media/image90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xample.com?parameter=valu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xample.com?parameter=valu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xample.com?parameter=valu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example.com?parameter=valu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xample.com?parameter=valu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ulnerable.site?id=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vulnerable.site?id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2 Day 2</a:t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File Upload Vulnerabilities</a:t>
            </a:r>
            <a:endParaRPr sz="24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2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SQL Warm-Up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Malicious Files</a:t>
            </a:r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Malicious Files</a:t>
            </a:r>
            <a:endParaRPr/>
          </a:p>
        </p:txBody>
      </p:sp>
      <p:sp>
        <p:nvSpPr>
          <p:cNvPr id="1106" name="Google Shape;1106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we’ll explore </a:t>
            </a:r>
            <a:r>
              <a:rPr b="1" lang="en"/>
              <a:t>uploading files</a:t>
            </a:r>
            <a:r>
              <a:rPr lang="en"/>
              <a:t> in order to turn an administrator’s web server into a tool for running commands on the host.</a:t>
            </a:r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body"/>
          </p:nvPr>
        </p:nvSpPr>
        <p:spPr>
          <a:xfrm>
            <a:off x="175" y="1550900"/>
            <a:ext cx="9144000" cy="3355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file upload functionality we’ll be looking at is designed for the site administrator to upload pictures, but we can use it to upload </a:t>
            </a:r>
            <a:r>
              <a:rPr lang="en" sz="1600"/>
              <a:t>arbitrary</a:t>
            </a:r>
            <a:r>
              <a:rPr lang="en" sz="1600"/>
              <a:t> files, including code. 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We’ll use a tool called </a:t>
            </a:r>
            <a:r>
              <a:rPr b="1" lang="en" sz="1600"/>
              <a:t>Webshell</a:t>
            </a:r>
            <a:r>
              <a:rPr lang="en" sz="1600"/>
              <a:t> to upload malicious PHP that can execute shell commands. 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Webshells</a:t>
            </a:r>
            <a:endParaRPr/>
          </a:p>
        </p:txBody>
      </p:sp>
      <p:sp>
        <p:nvSpPr>
          <p:cNvPr id="1114" name="Google Shape;1114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Webshells</a:t>
            </a:r>
            <a:r>
              <a:rPr lang="en">
                <a:solidFill>
                  <a:schemeClr val="dk1"/>
                </a:solidFill>
              </a:rPr>
              <a:t> allow attackers to run shell commands by sending them as parameters in HTTP requests.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/>
          </a:p>
        </p:txBody>
      </p:sp>
      <p:sp>
        <p:nvSpPr>
          <p:cNvPr id="1115" name="Google Shape;111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5"/>
          <p:cNvSpPr txBox="1"/>
          <p:nvPr>
            <p:ph idx="3" type="body"/>
          </p:nvPr>
        </p:nvSpPr>
        <p:spPr>
          <a:xfrm>
            <a:off x="175" y="1465525"/>
            <a:ext cx="9144000" cy="344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Then, the script on the server parses the parameters, and runs them as code.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For example, to use a webshell, an attacker might navigate to: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http://example.com/webshell.php?command=ls.</a:t>
            </a:r>
            <a:endParaRPr sz="1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1" marL="9144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/>
              <a:t>The script would read the command parameter, whose value is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ls</a:t>
            </a:r>
            <a:r>
              <a:rPr lang="en" sz="1800"/>
              <a:t>.</a:t>
            </a:r>
            <a:endParaRPr sz="1800"/>
          </a:p>
          <a:p>
            <a:pPr indent="-342900" lvl="1" marL="9144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/>
              <a:t>The script would run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ls</a:t>
            </a:r>
            <a:r>
              <a:rPr lang="en" sz="1800"/>
              <a:t> as a shell command.</a:t>
            </a:r>
            <a:endParaRPr sz="1800"/>
          </a:p>
          <a:p>
            <a:pPr indent="-342900" lvl="1" marL="9144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○"/>
            </a:pPr>
            <a:r>
              <a:rPr lang="en" sz="1800"/>
              <a:t>The HTTP response would contain the results normally printed to the command line. 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Webshell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Webshell Demonstration</a:t>
            </a:r>
            <a:endParaRPr/>
          </a:p>
        </p:txBody>
      </p:sp>
      <p:sp>
        <p:nvSpPr>
          <p:cNvPr id="1128" name="Google Shape;1128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demonstration, we’ll exploit a webshell on a compromised host. </a:t>
            </a:r>
            <a:endParaRPr/>
          </a:p>
        </p:txBody>
      </p:sp>
      <p:sp>
        <p:nvSpPr>
          <p:cNvPr id="1129" name="Google Shape;1129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this demonstration, we will use a vulnerable web application called </a:t>
            </a:r>
            <a:r>
              <a:rPr b="1" lang="en" sz="1600"/>
              <a:t>Hackazon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highlight>
                  <a:srgbClr val="FFFFFF"/>
                </a:highlight>
              </a:rPr>
              <a:t>Hackazon</a:t>
            </a:r>
            <a:r>
              <a:rPr lang="en" sz="1600">
                <a:highlight>
                  <a:srgbClr val="FFFFFF"/>
                </a:highlight>
              </a:rPr>
              <a:t> is a vulnerable web application created by the security organization Rapid7.</a:t>
            </a:r>
            <a:endParaRPr sz="1600"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Hackazon was designed for security teams to practice setting up protection around vulnerable websites, as well as provide practice exercises for </a:t>
            </a:r>
            <a:r>
              <a:rPr lang="en" sz="1600">
                <a:highlight>
                  <a:srgbClr val="FFFFFF"/>
                </a:highlight>
              </a:rPr>
              <a:t>penetration</a:t>
            </a:r>
            <a:r>
              <a:rPr lang="en" sz="1600">
                <a:highlight>
                  <a:srgbClr val="FFFFFF"/>
                </a:highlight>
              </a:rPr>
              <a:t> testers to test </a:t>
            </a:r>
            <a:r>
              <a:rPr lang="en" sz="1600">
                <a:highlight>
                  <a:srgbClr val="FFFFFF"/>
                </a:highlight>
              </a:rPr>
              <a:t>their</a:t>
            </a:r>
            <a:r>
              <a:rPr lang="en" sz="1600">
                <a:highlight>
                  <a:srgbClr val="FFFFFF"/>
                </a:highlight>
              </a:rPr>
              <a:t> hacking abilities.</a:t>
            </a:r>
            <a:endParaRPr sz="16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5 Minutes</a:t>
            </a:r>
            <a:endParaRPr/>
          </a:p>
        </p:txBody>
      </p:sp>
      <p:sp>
        <p:nvSpPr>
          <p:cNvPr id="1136" name="Google Shape;1136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My First Webshell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examine the form and function of a PHP webshell, upload a webshell to a vulnerable server, and use Burp Suite to perform reconnaissance against the compromised host.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9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My First WebShell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Webshell Review</a:t>
            </a:r>
            <a:endParaRPr/>
          </a:p>
        </p:txBody>
      </p:sp>
      <p:sp>
        <p:nvSpPr>
          <p:cNvPr id="1149" name="Google Shape;1149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 with Webshell</a:t>
            </a:r>
            <a:endParaRPr/>
          </a:p>
        </p:txBody>
      </p:sp>
      <p:sp>
        <p:nvSpPr>
          <p:cNvPr id="1150" name="Google Shape;1150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we do not need to know PHP in order to assess web applications, it is useful to be </a:t>
            </a:r>
            <a:r>
              <a:rPr lang="en"/>
              <a:t>familiar</a:t>
            </a:r>
            <a:r>
              <a:rPr lang="en"/>
              <a:t> with: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PHP is inserted into web pages.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user data is extracted from an HTTP request.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How PHP runs shell commands from server side scripts.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Webshell Review</a:t>
            </a:r>
            <a:endParaRPr/>
          </a:p>
        </p:txBody>
      </p:sp>
      <p:sp>
        <p:nvSpPr>
          <p:cNvPr id="1157" name="Google Shape;115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webshell.php and answer the following questions: </a:t>
            </a:r>
            <a:endParaRPr/>
          </a:p>
        </p:txBody>
      </p:sp>
      <p:sp>
        <p:nvSpPr>
          <p:cNvPr id="1158" name="Google Shape;1158;p71"/>
          <p:cNvSpPr txBox="1"/>
          <p:nvPr>
            <p:ph idx="3" type="body"/>
          </p:nvPr>
        </p:nvSpPr>
        <p:spPr>
          <a:xfrm>
            <a:off x="38" y="11830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Look at the beginning and end of the file. How do you start/end a PHP script?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1"/>
          <p:cNvSpPr txBox="1"/>
          <p:nvPr>
            <p:ph idx="3" type="body"/>
          </p:nvPr>
        </p:nvSpPr>
        <p:spPr>
          <a:xfrm>
            <a:off x="-137" y="1900613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variable $_GET refer to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1"/>
          <p:cNvSpPr txBox="1"/>
          <p:nvPr>
            <p:ph idx="3" type="body"/>
          </p:nvPr>
        </p:nvSpPr>
        <p:spPr>
          <a:xfrm>
            <a:off x="125" y="27823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https://example.com?parameter=value</a:t>
            </a:r>
            <a:r>
              <a:rPr lang="en"/>
              <a:t>. How would you get the value param in PHP?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71"/>
          <p:cNvSpPr txBox="1"/>
          <p:nvPr>
            <p:ph idx="3" type="body"/>
          </p:nvPr>
        </p:nvSpPr>
        <p:spPr>
          <a:xfrm>
            <a:off x="125" y="3913500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POST body: username=hacker&amp;password=null. How would you get the value of username in PHP? What about password?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Test for LFI/RFI vulnerabilities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Exfiltrate data from a server with webshells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Steal cookies with XSS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50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033" name="Google Shape;1033;p54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Webshell Review</a:t>
            </a:r>
            <a:endParaRPr/>
          </a:p>
        </p:txBody>
      </p:sp>
      <p:sp>
        <p:nvSpPr>
          <p:cNvPr id="1167" name="Google Shape;1167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webshell.php and answer the following questions: </a:t>
            </a:r>
            <a:endParaRPr/>
          </a:p>
        </p:txBody>
      </p:sp>
      <p:sp>
        <p:nvSpPr>
          <p:cNvPr id="1168" name="Google Shape;1168;p72"/>
          <p:cNvSpPr txBox="1"/>
          <p:nvPr>
            <p:ph idx="3" type="body"/>
          </p:nvPr>
        </p:nvSpPr>
        <p:spPr>
          <a:xfrm>
            <a:off x="38" y="11830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beginning and end of the file. How do you start/end a PHP script?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2"/>
          <p:cNvSpPr txBox="1"/>
          <p:nvPr>
            <p:ph idx="3" type="body"/>
          </p:nvPr>
        </p:nvSpPr>
        <p:spPr>
          <a:xfrm>
            <a:off x="-125" y="15082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D966"/>
                </a:highlight>
              </a:rPr>
              <a:t>PHP files look like: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&lt;?php /* PHP Code Here */ ?&gt;</a:t>
            </a:r>
            <a:r>
              <a:rPr lang="en">
                <a:highlight>
                  <a:srgbClr val="FFD966"/>
                </a:highlight>
              </a:rPr>
              <a:t>. They start with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&lt;?php</a:t>
            </a:r>
            <a:r>
              <a:rPr lang="en">
                <a:highlight>
                  <a:srgbClr val="FFD966"/>
                </a:highlight>
              </a:rPr>
              <a:t>, and end with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?&gt;</a:t>
            </a:r>
            <a:r>
              <a:rPr lang="en">
                <a:highlight>
                  <a:srgbClr val="FFD966"/>
                </a:highlight>
              </a:rPr>
              <a:t>.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170" name="Google Shape;1170;p72"/>
          <p:cNvSpPr txBox="1"/>
          <p:nvPr>
            <p:ph idx="3" type="body"/>
          </p:nvPr>
        </p:nvSpPr>
        <p:spPr>
          <a:xfrm>
            <a:off x="-137" y="1900613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variable $_GET refer to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72"/>
          <p:cNvSpPr txBox="1"/>
          <p:nvPr>
            <p:ph idx="3" type="body"/>
          </p:nvPr>
        </p:nvSpPr>
        <p:spPr>
          <a:xfrm>
            <a:off x="125" y="27823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https://example.com?parameter=value</a:t>
            </a:r>
            <a:r>
              <a:rPr lang="en"/>
              <a:t>. How would you get the value param in PHP?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2"/>
          <p:cNvSpPr txBox="1"/>
          <p:nvPr>
            <p:ph idx="3" type="body"/>
          </p:nvPr>
        </p:nvSpPr>
        <p:spPr>
          <a:xfrm>
            <a:off x="125" y="3913500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POST body: username=hacker&amp;password=null. How would you get the value of username in PHP? What about password?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Webshell Review</a:t>
            </a:r>
            <a:endParaRPr/>
          </a:p>
        </p:txBody>
      </p:sp>
      <p:sp>
        <p:nvSpPr>
          <p:cNvPr id="1178" name="Google Shape;1178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webshell.php and answer the following questions: </a:t>
            </a:r>
            <a:endParaRPr/>
          </a:p>
        </p:txBody>
      </p:sp>
      <p:sp>
        <p:nvSpPr>
          <p:cNvPr id="1179" name="Google Shape;1179;p73"/>
          <p:cNvSpPr txBox="1"/>
          <p:nvPr>
            <p:ph idx="3" type="body"/>
          </p:nvPr>
        </p:nvSpPr>
        <p:spPr>
          <a:xfrm>
            <a:off x="38" y="11830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beginning and end of the file. How do you start/end a PHP script?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73"/>
          <p:cNvSpPr txBox="1"/>
          <p:nvPr>
            <p:ph idx="3" type="body"/>
          </p:nvPr>
        </p:nvSpPr>
        <p:spPr>
          <a:xfrm>
            <a:off x="-125" y="15082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D966"/>
                </a:highlight>
              </a:rPr>
              <a:t>PHP files look like: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&lt;?php /* PHP Code Here */ ?&gt;</a:t>
            </a:r>
            <a:r>
              <a:rPr lang="en">
                <a:highlight>
                  <a:srgbClr val="FFD966"/>
                </a:highlight>
              </a:rPr>
              <a:t>. They start with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&lt;?php</a:t>
            </a:r>
            <a:r>
              <a:rPr lang="en">
                <a:highlight>
                  <a:srgbClr val="FFD966"/>
                </a:highlight>
              </a:rPr>
              <a:t>, and end with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?&gt;</a:t>
            </a:r>
            <a:r>
              <a:rPr lang="en">
                <a:highlight>
                  <a:srgbClr val="FFD966"/>
                </a:highlight>
              </a:rPr>
              <a:t>.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181" name="Google Shape;1181;p73"/>
          <p:cNvSpPr txBox="1"/>
          <p:nvPr>
            <p:ph idx="3" type="body"/>
          </p:nvPr>
        </p:nvSpPr>
        <p:spPr>
          <a:xfrm>
            <a:off x="-137" y="1900613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variable $_GET refer to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73"/>
          <p:cNvSpPr txBox="1"/>
          <p:nvPr>
            <p:ph idx="3" type="body"/>
          </p:nvPr>
        </p:nvSpPr>
        <p:spPr>
          <a:xfrm>
            <a:off x="113" y="2281738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D966"/>
                </a:highlight>
              </a:rPr>
              <a:t>The variable $_GET refers to the query string of an HTTP GET request. 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183" name="Google Shape;1183;p73"/>
          <p:cNvSpPr txBox="1"/>
          <p:nvPr>
            <p:ph idx="3" type="body"/>
          </p:nvPr>
        </p:nvSpPr>
        <p:spPr>
          <a:xfrm>
            <a:off x="125" y="27823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https://example.com?parameter=value</a:t>
            </a:r>
            <a:r>
              <a:rPr lang="en"/>
              <a:t>. How would you get the value param in PHP?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3"/>
          <p:cNvSpPr txBox="1"/>
          <p:nvPr>
            <p:ph idx="3" type="body"/>
          </p:nvPr>
        </p:nvSpPr>
        <p:spPr>
          <a:xfrm>
            <a:off x="125" y="3913500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POST body: username=hacker&amp;password=null. How would you get the value of username in PHP? What about password?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Webshell Review</a:t>
            </a:r>
            <a:endParaRPr/>
          </a:p>
        </p:txBody>
      </p:sp>
      <p:sp>
        <p:nvSpPr>
          <p:cNvPr id="1190" name="Google Shape;119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webshell.php and answer the following questions: </a:t>
            </a:r>
            <a:endParaRPr/>
          </a:p>
        </p:txBody>
      </p:sp>
      <p:sp>
        <p:nvSpPr>
          <p:cNvPr id="1191" name="Google Shape;1191;p74"/>
          <p:cNvSpPr txBox="1"/>
          <p:nvPr>
            <p:ph idx="3" type="body"/>
          </p:nvPr>
        </p:nvSpPr>
        <p:spPr>
          <a:xfrm>
            <a:off x="38" y="11830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beginning and end of the file. How do you start/end a PHP script?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4"/>
          <p:cNvSpPr txBox="1"/>
          <p:nvPr>
            <p:ph idx="3" type="body"/>
          </p:nvPr>
        </p:nvSpPr>
        <p:spPr>
          <a:xfrm>
            <a:off x="-125" y="15082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D966"/>
                </a:highlight>
              </a:rPr>
              <a:t>PHP files look like: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&lt;?php /* PHP Code Here */ ?&gt;</a:t>
            </a:r>
            <a:r>
              <a:rPr lang="en">
                <a:highlight>
                  <a:srgbClr val="FFD966"/>
                </a:highlight>
              </a:rPr>
              <a:t>. They start with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&lt;?php</a:t>
            </a:r>
            <a:r>
              <a:rPr lang="en">
                <a:highlight>
                  <a:srgbClr val="FFD966"/>
                </a:highlight>
              </a:rPr>
              <a:t>, and end with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?&gt;</a:t>
            </a:r>
            <a:r>
              <a:rPr lang="en">
                <a:highlight>
                  <a:srgbClr val="FFD966"/>
                </a:highlight>
              </a:rPr>
              <a:t>.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193" name="Google Shape;1193;p74"/>
          <p:cNvSpPr txBox="1"/>
          <p:nvPr>
            <p:ph idx="3" type="body"/>
          </p:nvPr>
        </p:nvSpPr>
        <p:spPr>
          <a:xfrm>
            <a:off x="-137" y="1900613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variable $_GET refer to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4"/>
          <p:cNvSpPr txBox="1"/>
          <p:nvPr>
            <p:ph idx="3" type="body"/>
          </p:nvPr>
        </p:nvSpPr>
        <p:spPr>
          <a:xfrm>
            <a:off x="113" y="2281738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D966"/>
                </a:highlight>
              </a:rPr>
              <a:t>The variable $_GET refers to the query string of an HTTP GET request. 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195" name="Google Shape;1195;p74"/>
          <p:cNvSpPr txBox="1"/>
          <p:nvPr>
            <p:ph idx="3" type="body"/>
          </p:nvPr>
        </p:nvSpPr>
        <p:spPr>
          <a:xfrm>
            <a:off x="125" y="27823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https://example.com?parameter=value</a:t>
            </a:r>
            <a:r>
              <a:rPr lang="en"/>
              <a:t>. How would you get the value param in PHP?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4"/>
          <p:cNvSpPr txBox="1"/>
          <p:nvPr>
            <p:ph idx="3" type="body"/>
          </p:nvPr>
        </p:nvSpPr>
        <p:spPr>
          <a:xfrm>
            <a:off x="0" y="32634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D966"/>
                </a:highlight>
              </a:rPr>
              <a:t>Use: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$_GET[‘param’]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74"/>
          <p:cNvSpPr txBox="1"/>
          <p:nvPr>
            <p:ph idx="3" type="body"/>
          </p:nvPr>
        </p:nvSpPr>
        <p:spPr>
          <a:xfrm>
            <a:off x="125" y="3913500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POST body: username=hacker&amp;password=null. How would you get the value of username in PHP? What about password?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Webshell Review</a:t>
            </a:r>
            <a:endParaRPr/>
          </a:p>
        </p:txBody>
      </p:sp>
      <p:sp>
        <p:nvSpPr>
          <p:cNvPr id="1203" name="Google Shape;1203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webshell.php and answer the following questions: </a:t>
            </a:r>
            <a:endParaRPr/>
          </a:p>
        </p:txBody>
      </p:sp>
      <p:sp>
        <p:nvSpPr>
          <p:cNvPr id="1204" name="Google Shape;1204;p75"/>
          <p:cNvSpPr txBox="1"/>
          <p:nvPr>
            <p:ph idx="3" type="body"/>
          </p:nvPr>
        </p:nvSpPr>
        <p:spPr>
          <a:xfrm>
            <a:off x="38" y="11830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beginning and end of the file. How do you start/end a PHP script?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75"/>
          <p:cNvSpPr txBox="1"/>
          <p:nvPr>
            <p:ph idx="3" type="body"/>
          </p:nvPr>
        </p:nvSpPr>
        <p:spPr>
          <a:xfrm>
            <a:off x="-125" y="15082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ighlight>
                  <a:srgbClr val="FFD966"/>
                </a:highlight>
              </a:rPr>
              <a:t>PHP files look like: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&lt;?php /* PHP Code Here */ ?&gt;</a:t>
            </a:r>
            <a:r>
              <a:rPr lang="en">
                <a:highlight>
                  <a:srgbClr val="FFD966"/>
                </a:highlight>
              </a:rPr>
              <a:t>. They start with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&lt;?php</a:t>
            </a:r>
            <a:r>
              <a:rPr lang="en">
                <a:highlight>
                  <a:srgbClr val="FFD966"/>
                </a:highlight>
              </a:rPr>
              <a:t>, and end with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?&gt;</a:t>
            </a:r>
            <a:r>
              <a:rPr lang="en">
                <a:highlight>
                  <a:srgbClr val="FFD966"/>
                </a:highlight>
              </a:rPr>
              <a:t>.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206" name="Google Shape;1206;p75"/>
          <p:cNvSpPr txBox="1"/>
          <p:nvPr>
            <p:ph idx="3" type="body"/>
          </p:nvPr>
        </p:nvSpPr>
        <p:spPr>
          <a:xfrm>
            <a:off x="-137" y="1900613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variable $_GET refer to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5"/>
          <p:cNvSpPr txBox="1"/>
          <p:nvPr>
            <p:ph idx="3" type="body"/>
          </p:nvPr>
        </p:nvSpPr>
        <p:spPr>
          <a:xfrm>
            <a:off x="113" y="2281738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D966"/>
                </a:highlight>
              </a:rPr>
              <a:t>The variable $_GET refers to the query string of an HTTP GET request. </a:t>
            </a:r>
            <a:endParaRPr>
              <a:highlight>
                <a:srgbClr val="FFD966"/>
              </a:highlight>
            </a:endParaRPr>
          </a:p>
        </p:txBody>
      </p:sp>
      <p:sp>
        <p:nvSpPr>
          <p:cNvPr id="1208" name="Google Shape;1208;p75"/>
          <p:cNvSpPr txBox="1"/>
          <p:nvPr>
            <p:ph idx="3" type="body"/>
          </p:nvPr>
        </p:nvSpPr>
        <p:spPr>
          <a:xfrm>
            <a:off x="125" y="27823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URL: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https://example.com?parameter=value</a:t>
            </a:r>
            <a:r>
              <a:rPr lang="en"/>
              <a:t>. How would you get the value param in PHP?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5"/>
          <p:cNvSpPr txBox="1"/>
          <p:nvPr>
            <p:ph idx="3" type="body"/>
          </p:nvPr>
        </p:nvSpPr>
        <p:spPr>
          <a:xfrm>
            <a:off x="0" y="32634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D966"/>
                </a:highlight>
              </a:rPr>
              <a:t>Use: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$_GET[‘param’]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0" name="Google Shape;1210;p75"/>
          <p:cNvSpPr txBox="1"/>
          <p:nvPr>
            <p:ph idx="3" type="body"/>
          </p:nvPr>
        </p:nvSpPr>
        <p:spPr>
          <a:xfrm>
            <a:off x="125" y="3913500"/>
            <a:ext cx="9144000" cy="30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POST body: username=hacker&amp;password=null. How would you get the value of username in PHP? What about password?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5"/>
          <p:cNvSpPr txBox="1"/>
          <p:nvPr>
            <p:ph idx="3" type="body"/>
          </p:nvPr>
        </p:nvSpPr>
        <p:spPr>
          <a:xfrm>
            <a:off x="-125" y="4478473"/>
            <a:ext cx="9144000" cy="45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D966"/>
                </a:highlight>
              </a:rPr>
              <a:t>Use: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$_POST[‘username’]</a:t>
            </a:r>
            <a:r>
              <a:rPr lang="en">
                <a:highlight>
                  <a:srgbClr val="FFD966"/>
                </a:highlight>
              </a:rPr>
              <a:t> and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$_POST[‘password’]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 First Webshell Review</a:t>
            </a:r>
            <a:endParaRPr/>
          </a:p>
        </p:txBody>
      </p:sp>
      <p:sp>
        <p:nvSpPr>
          <p:cNvPr id="1217" name="Google Shape;121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Repeater to extract the following info from the server: </a:t>
            </a:r>
            <a:endParaRPr/>
          </a:p>
        </p:txBody>
      </p:sp>
      <p:sp>
        <p:nvSpPr>
          <p:cNvPr id="1218" name="Google Shape;121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Run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/>
              <a:t> and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whoami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Determine the operating system and kernel version with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uname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Read the contents of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List all running processes with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ps aux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Note: Recall that you must use a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200"/>
              <a:t> or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%20</a:t>
            </a:r>
            <a:r>
              <a:rPr lang="en" sz="1200"/>
              <a:t> to send a space in a URL, e.g.: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ls -sail</a:t>
            </a:r>
            <a:r>
              <a:rPr lang="en" sz="1200"/>
              <a:t> becomes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ls+-sail</a:t>
            </a:r>
            <a:r>
              <a:rPr lang="en" sz="1200"/>
              <a:t> </a:t>
            </a:r>
            <a:r>
              <a:rPr i="1" lang="en" sz="1200"/>
              <a:t>or</a:t>
            </a:r>
            <a:r>
              <a:rPr lang="en" sz="1200"/>
              <a:t>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ls%20-sail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 First Webshell Review</a:t>
            </a:r>
            <a:endParaRPr/>
          </a:p>
        </p:txBody>
      </p:sp>
      <p:sp>
        <p:nvSpPr>
          <p:cNvPr id="1225" name="Google Shape;1225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Repeater to extract the following info from the server: </a:t>
            </a:r>
            <a:endParaRPr/>
          </a:p>
        </p:txBody>
      </p:sp>
      <p:sp>
        <p:nvSpPr>
          <p:cNvPr id="1226" name="Google Shape;122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Run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200"/>
              <a:t> and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whoami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Determine the operating system and kernel version with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uname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Read the contents of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List all running processes with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ps aux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Note: Recall that you must use a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200"/>
              <a:t> or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%20</a:t>
            </a:r>
            <a:r>
              <a:rPr lang="en" sz="1200"/>
              <a:t> to send a space in a URL, e.g.: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ls -sail</a:t>
            </a:r>
            <a:r>
              <a:rPr lang="en" sz="1200"/>
              <a:t> becomes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ls+-sail</a:t>
            </a:r>
            <a:r>
              <a:rPr lang="en" sz="1200"/>
              <a:t> </a:t>
            </a:r>
            <a:r>
              <a:rPr i="1" lang="en" sz="1200"/>
              <a:t>or</a:t>
            </a:r>
            <a:r>
              <a:rPr lang="en" sz="1200"/>
              <a:t> 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ls%20-sail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To dump </a:t>
            </a: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/etc/passwd: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GET /hackable/webshell.php?cmd=cat%20/etc/passwd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For user info: </a:t>
            </a: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id: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GET /hackable/webshell.php?cmd=id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For OS info: </a:t>
            </a: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uname</a:t>
            </a: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GET /hackable/webshell.php?cmd=uname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For process info:</a:t>
            </a:r>
            <a:r>
              <a:rPr lang="en">
                <a:highlight>
                  <a:srgbClr val="FFFFFF"/>
                </a:highlight>
              </a:rPr>
              <a:t> </a:t>
            </a: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ps aux</a:t>
            </a:r>
            <a:r>
              <a:rPr lang="en"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GET /hackable/webshell.php?cmd=ps%20aux</a:t>
            </a:r>
            <a:endParaRPr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8"/>
          <p:cNvSpPr txBox="1"/>
          <p:nvPr>
            <p:ph type="title"/>
          </p:nvPr>
        </p:nvSpPr>
        <p:spPr>
          <a:xfrm>
            <a:off x="-12125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 First Webshell Review</a:t>
            </a:r>
            <a:endParaRPr/>
          </a:p>
        </p:txBody>
      </p:sp>
      <p:sp>
        <p:nvSpPr>
          <p:cNvPr id="1233" name="Google Shape;1233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bonus, repeat the previous exercise with Burp Intruder instead of Repeater. </a:t>
            </a:r>
            <a:endParaRPr/>
          </a:p>
        </p:txBody>
      </p:sp>
      <p:sp>
        <p:nvSpPr>
          <p:cNvPr id="1234" name="Google Shape;1234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9"/>
          <p:cNvSpPr txBox="1"/>
          <p:nvPr>
            <p:ph type="title"/>
          </p:nvPr>
        </p:nvSpPr>
        <p:spPr>
          <a:xfrm>
            <a:off x="-12125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 First Webshell Review</a:t>
            </a:r>
            <a:endParaRPr/>
          </a:p>
        </p:txBody>
      </p:sp>
      <p:sp>
        <p:nvSpPr>
          <p:cNvPr id="1240" name="Google Shape;124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bonus, repeat the previous exercise with Burp Intruder instead of Repeater. </a:t>
            </a:r>
            <a:endParaRPr/>
          </a:p>
        </p:txBody>
      </p:sp>
      <p:sp>
        <p:nvSpPr>
          <p:cNvPr id="1241" name="Google Shape;1241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D966"/>
                </a:highlight>
              </a:rPr>
              <a:t>Send the request from Repeater to Intruder by pressing Ctrl + I.</a:t>
            </a:r>
            <a:endParaRPr sz="1600">
              <a:highlight>
                <a:srgbClr val="FFD966"/>
              </a:highlight>
            </a:endParaRPr>
          </a:p>
          <a:p>
            <a:pPr indent="0" lvl="0" marL="0" marR="152400" rtl="0" algn="l">
              <a:lnSpc>
                <a:spcPct val="114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D966"/>
                </a:highlight>
              </a:rPr>
              <a:t>Add a position such that your request line looks like: </a:t>
            </a:r>
            <a:endParaRPr sz="1600">
              <a:highlight>
                <a:srgbClr val="FFD966"/>
              </a:highlight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GET /hackable/webshell.php?cmd=$COMMAND$.</a:t>
            </a:r>
            <a:endParaRPr sz="1600"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" sz="1600">
                <a:highlight>
                  <a:srgbClr val="FFD966"/>
                </a:highlight>
              </a:rPr>
              <a:t>Add the commands you ran above as payloads in Intruder, and click </a:t>
            </a:r>
            <a:r>
              <a:rPr b="1" lang="en" sz="1600">
                <a:highlight>
                  <a:srgbClr val="FFD966"/>
                </a:highlight>
              </a:rPr>
              <a:t>Start Attack</a:t>
            </a:r>
            <a:r>
              <a:rPr lang="en" sz="1600">
                <a:highlight>
                  <a:srgbClr val="FFD966"/>
                </a:highlight>
              </a:rPr>
              <a:t>.</a:t>
            </a:r>
            <a:endParaRPr sz="16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 Requests with webhook</a:t>
            </a:r>
            <a:endParaRPr/>
          </a:p>
        </p:txBody>
      </p:sp>
      <p:sp>
        <p:nvSpPr>
          <p:cNvPr id="1252" name="Google Shape;1252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r>
              <a:rPr lang="en"/>
              <a:t> Minutes</a:t>
            </a:r>
            <a:endParaRPr/>
          </a:p>
        </p:txBody>
      </p:sp>
      <p:sp>
        <p:nvSpPr>
          <p:cNvPr id="1041" name="Google Shape;1041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SQL Injection Warm-UP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review concepts covered last class about SQL injection.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Receiving Requests with webhook</a:t>
            </a:r>
            <a:endParaRPr/>
          </a:p>
        </p:txBody>
      </p:sp>
      <p:sp>
        <p:nvSpPr>
          <p:cNvPr id="1258" name="Google Shape;1258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82"/>
          <p:cNvSpPr txBox="1"/>
          <p:nvPr>
            <p:ph idx="3" type="body"/>
          </p:nvPr>
        </p:nvSpPr>
        <p:spPr>
          <a:xfrm>
            <a:off x="175" y="810425"/>
            <a:ext cx="9144000" cy="4096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you request the webshell from the server, it loads the file from the local filesystem.</a:t>
            </a:r>
            <a:endParaRPr sz="1800"/>
          </a:p>
          <a:p>
            <a:pPr indent="-342900" lvl="0" marL="4572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/>
              <a:t>Some vulnerable servers can also be "tricked" into loading the content of full web pages, hosted on other domains.</a:t>
            </a:r>
            <a:endParaRPr sz="1800"/>
          </a:p>
          <a:p>
            <a:pPr indent="-342900" lvl="0" marL="457200" rtl="0" algn="l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This action is known as </a:t>
            </a:r>
            <a:r>
              <a:rPr b="1" lang="en" sz="1800"/>
              <a:t>Remote File Inclusion (RFI)</a:t>
            </a:r>
            <a:r>
              <a:rPr lang="en" sz="1800"/>
              <a:t>, because it allows you to </a:t>
            </a:r>
            <a:r>
              <a:rPr i="1" lang="en" sz="1800"/>
              <a:t>include</a:t>
            </a:r>
            <a:r>
              <a:rPr lang="en" sz="1800"/>
              <a:t> the contents of a </a:t>
            </a:r>
            <a:r>
              <a:rPr i="1" lang="en" sz="1800"/>
              <a:t>remotely</a:t>
            </a:r>
            <a:r>
              <a:rPr lang="en" sz="1800"/>
              <a:t> hosted file.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Receiving Requests with Webhook</a:t>
            </a:r>
            <a:endParaRPr/>
          </a:p>
        </p:txBody>
      </p:sp>
      <p:sp>
        <p:nvSpPr>
          <p:cNvPr id="1265" name="Google Shape;1265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3"/>
          <p:cNvSpPr txBox="1"/>
          <p:nvPr>
            <p:ph idx="3" type="body"/>
          </p:nvPr>
        </p:nvSpPr>
        <p:spPr>
          <a:xfrm>
            <a:off x="175" y="860400"/>
            <a:ext cx="9144000" cy="4046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Remote File Inclusion is often used to inject code that sends data from the compromised host to an attacker.</a:t>
            </a:r>
            <a:endParaRPr sz="1800"/>
          </a:p>
          <a:p>
            <a:pPr indent="-342900" lvl="0" marL="457200" rtl="0" algn="l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/>
              <a:t>This requires you to have a server receiving requests from the victim.</a:t>
            </a:r>
            <a:endParaRPr sz="1800"/>
          </a:p>
          <a:p>
            <a:pPr indent="-342900" lvl="0" marL="457200" rtl="0" algn="l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In practice, you would set up your own HTTP server. </a:t>
            </a:r>
            <a:endParaRPr sz="1800"/>
          </a:p>
          <a:p>
            <a:pPr indent="-342900" lvl="0" marL="457200" rtl="0" algn="l">
              <a:lnSpc>
                <a:spcPct val="112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/>
              <a:t>But, for testing and learning purposes, we'll use a tool called </a:t>
            </a:r>
            <a:r>
              <a:rPr b="1" lang="en" sz="1800"/>
              <a:t>Webhook</a:t>
            </a:r>
            <a:r>
              <a:rPr lang="en" sz="1800"/>
              <a:t>, which provides a ready-made server that listens for requests.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72" name="Google Shape;1272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First Steps with Webhook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be exploiting an RFI vulnerability with webhooks and burpsuite.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5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My First RFI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 Minutes</a:t>
            </a:r>
            <a:endParaRPr/>
          </a:p>
        </p:txBody>
      </p:sp>
      <p:sp>
        <p:nvSpPr>
          <p:cNvPr id="1285" name="Google Shape;1285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Serving an XSS Vector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assess a site for XSS vulnerabilities.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87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First Webhook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8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Test for LFI/RFI vulnerabilities.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Exfiltrate data from a server with webshells.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Steal cookies with XSS.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301" name="Google Shape;1301;p88"/>
          <p:cNvSpPr/>
          <p:nvPr/>
        </p:nvSpPr>
        <p:spPr>
          <a:xfrm>
            <a:off x="513375" y="132624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88"/>
          <p:cNvSpPr/>
          <p:nvPr/>
        </p:nvSpPr>
        <p:spPr>
          <a:xfrm>
            <a:off x="513375" y="170402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88"/>
          <p:cNvSpPr/>
          <p:nvPr/>
        </p:nvSpPr>
        <p:spPr>
          <a:xfrm>
            <a:off x="513375" y="2123811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Warm-Up Review</a:t>
            </a:r>
            <a:endParaRPr/>
          </a:p>
        </p:txBody>
      </p:sp>
      <p:sp>
        <p:nvSpPr>
          <p:cNvPr id="1048" name="Google Shape;1048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URL: </a:t>
            </a: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https://vulnerable.site?id=1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test this URL for a SQL injection vulnerability?</a:t>
            </a:r>
            <a:endParaRPr/>
          </a:p>
        </p:txBody>
      </p:sp>
      <p:sp>
        <p:nvSpPr>
          <p:cNvPr id="1049" name="Google Shape;104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Warm-Up Review</a:t>
            </a:r>
            <a:endParaRPr/>
          </a:p>
        </p:txBody>
      </p:sp>
      <p:sp>
        <p:nvSpPr>
          <p:cNvPr id="1055" name="Google Shape;1055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URL: </a:t>
            </a:r>
            <a:r>
              <a:rPr lang="en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https://vulnerable.site?id=1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test this URL for a SQL injection vulnerability?</a:t>
            </a:r>
            <a:endParaRPr/>
          </a:p>
        </p:txBody>
      </p:sp>
      <p:sp>
        <p:nvSpPr>
          <p:cNvPr id="1056" name="Google Shape;105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7"/>
          <p:cNvSpPr txBox="1"/>
          <p:nvPr>
            <p:ph idx="3" type="body"/>
          </p:nvPr>
        </p:nvSpPr>
        <p:spPr>
          <a:xfrm>
            <a:off x="175" y="1943525"/>
            <a:ext cx="9144000" cy="2962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966"/>
                </a:highlight>
              </a:rPr>
              <a:t>Start by injecting quotation marks (</a:t>
            </a:r>
            <a:r>
              <a:rPr lang="en" sz="18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‘ </a:t>
            </a:r>
            <a:r>
              <a:rPr lang="en" sz="1800">
                <a:highlight>
                  <a:srgbClr val="FFD966"/>
                </a:highlight>
              </a:rPr>
              <a:t>and</a:t>
            </a:r>
            <a:r>
              <a:rPr lang="en" sz="1800"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“ </a:t>
            </a:r>
            <a:r>
              <a:rPr lang="en" sz="1800">
                <a:highlight>
                  <a:srgbClr val="FFD966"/>
                </a:highlight>
              </a:rPr>
              <a:t>) . If this produces errors, the server </a:t>
            </a:r>
            <a:r>
              <a:rPr lang="en" sz="1800">
                <a:highlight>
                  <a:srgbClr val="FFD966"/>
                </a:highlight>
              </a:rPr>
              <a:t>may be</a:t>
            </a:r>
            <a:r>
              <a:rPr lang="en" sz="1800">
                <a:highlight>
                  <a:srgbClr val="FFD966"/>
                </a:highlight>
              </a:rPr>
              <a:t> vulnerable to injection. </a:t>
            </a:r>
            <a:endParaRPr sz="1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D966"/>
                </a:highlight>
              </a:rPr>
              <a:t>If you suspect </a:t>
            </a:r>
            <a:r>
              <a:rPr lang="en" sz="1800">
                <a:highlight>
                  <a:srgbClr val="FFD966"/>
                </a:highlight>
              </a:rPr>
              <a:t>there's</a:t>
            </a:r>
            <a:r>
              <a:rPr lang="en" sz="1800">
                <a:highlight>
                  <a:srgbClr val="FFD966"/>
                </a:highlight>
              </a:rPr>
              <a:t> a vulnerability, you should try an OR and AND injection.</a:t>
            </a:r>
            <a:r>
              <a:rPr lang="en" sz="1800">
                <a:highlight>
                  <a:srgbClr val="FFFF00"/>
                </a:highlight>
              </a:rPr>
              <a:t> 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Warm-Up Review</a:t>
            </a:r>
            <a:endParaRPr/>
          </a:p>
        </p:txBody>
      </p:sp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URLs: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https://vulnerable.site?id=1%20AND%201=1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https://vulnerable.site?id=1%20AND%201=2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/>
              <a:t>If the first URL works and the second causes an error, what can you conclude?</a:t>
            </a:r>
            <a:endParaRPr sz="1400"/>
          </a:p>
        </p:txBody>
      </p:sp>
      <p:sp>
        <p:nvSpPr>
          <p:cNvPr id="1064" name="Google Shape;106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Warm-Up Review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URLs: </a:t>
            </a:r>
            <a:endParaRPr/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https://vulnerable.site?id=1%20AND%201=1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https://vulnerable.site?id=1%20AND%201=2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/>
              <a:t>If the first URL works and the second causes an error, what can you conclude?</a:t>
            </a:r>
            <a:endParaRPr sz="1400"/>
          </a:p>
        </p:txBody>
      </p:sp>
      <p:sp>
        <p:nvSpPr>
          <p:cNvPr id="1071" name="Google Shape;1071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9"/>
          <p:cNvSpPr txBox="1"/>
          <p:nvPr>
            <p:ph idx="3" type="body"/>
          </p:nvPr>
        </p:nvSpPr>
        <p:spPr>
          <a:xfrm>
            <a:off x="175" y="2552125"/>
            <a:ext cx="9144000" cy="2354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966"/>
                </a:highlight>
              </a:rPr>
              <a:t>If the first URL works and the second causes an error, we can conclude that the database ran the full SQL statement in the URL. </a:t>
            </a:r>
            <a:endParaRPr sz="1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D966"/>
                </a:highlight>
              </a:rPr>
              <a:t>If the AND comparison is true, it will work as normal. If it is false, there will be an error. Only servers that are vulnerable to injection will work this way.  </a:t>
            </a:r>
            <a:endParaRPr sz="1800">
              <a:highlight>
                <a:srgbClr val="FFD966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SQL Injection Warm-Up Review</a:t>
            </a:r>
            <a:endParaRPr/>
          </a:p>
        </p:txBody>
      </p:sp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9144000" cy="172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Fill out the query below to select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and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information from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name, age </a:t>
            </a:r>
            <a:r>
              <a:rPr lang="en" sz="16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16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UNION</a:t>
            </a:r>
            <a:endParaRPr sz="16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A737D"/>
                </a:solidFill>
                <a:latin typeface="Roboto Mono"/>
                <a:ea typeface="Roboto Mono"/>
                <a:cs typeface="Roboto Mono"/>
                <a:sym typeface="Roboto Mono"/>
              </a:rPr>
              <a:t>-- Your SQL here</a:t>
            </a:r>
            <a:endParaRPr sz="1600">
              <a:solidFill>
                <a:srgbClr val="6A737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0"/>
          <p:cNvSpPr txBox="1"/>
          <p:nvPr>
            <p:ph idx="3" type="body"/>
          </p:nvPr>
        </p:nvSpPr>
        <p:spPr>
          <a:xfrm>
            <a:off x="175" y="2689550"/>
            <a:ext cx="9144000" cy="221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SQL Injection Warm-Up Review</a:t>
            </a:r>
            <a:endParaRPr/>
          </a:p>
        </p:txBody>
      </p:sp>
      <p:sp>
        <p:nvSpPr>
          <p:cNvPr id="1086" name="Google Shape;1086;p61"/>
          <p:cNvSpPr txBox="1"/>
          <p:nvPr>
            <p:ph idx="1" type="subTitle"/>
          </p:nvPr>
        </p:nvSpPr>
        <p:spPr>
          <a:xfrm>
            <a:off x="0" y="675975"/>
            <a:ext cx="9144000" cy="172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Fill out the query below to select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and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information from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name, age </a:t>
            </a:r>
            <a:r>
              <a:rPr lang="en" sz="16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16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UNION</a:t>
            </a:r>
            <a:endParaRPr sz="16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73A49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600">
                <a:solidFill>
                  <a:srgbClr val="24292E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login, password </a:t>
            </a:r>
            <a:r>
              <a:rPr lang="en" sz="1600">
                <a:solidFill>
                  <a:srgbClr val="D73A49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600">
                <a:solidFill>
                  <a:srgbClr val="24292E"/>
                </a:solidFill>
                <a:highlight>
                  <a:srgbClr val="FFD966"/>
                </a:highlight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1600">
              <a:solidFill>
                <a:srgbClr val="24292E"/>
              </a:solidFill>
              <a:highlight>
                <a:srgbClr val="FFD966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A737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1"/>
          <p:cNvSpPr txBox="1"/>
          <p:nvPr>
            <p:ph idx="3" type="body"/>
          </p:nvPr>
        </p:nvSpPr>
        <p:spPr>
          <a:xfrm>
            <a:off x="175" y="2689550"/>
            <a:ext cx="9144000" cy="221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6F8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